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8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8A125-60F7-4BBB-ACAB-E9916264A6B1}" type="datetimeFigureOut">
              <a:rPr lang="hu-HU" smtClean="0"/>
              <a:t>2016.03.01.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70839-F4D0-487D-BC88-DEFAA87EA7C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8A125-60F7-4BBB-ACAB-E9916264A6B1}" type="datetimeFigureOut">
              <a:rPr lang="hu-HU" smtClean="0"/>
              <a:t>2016.03.01.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70839-F4D0-487D-BC88-DEFAA87EA7C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8A125-60F7-4BBB-ACAB-E9916264A6B1}" type="datetimeFigureOut">
              <a:rPr lang="hu-HU" smtClean="0"/>
              <a:t>2016.03.01.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70839-F4D0-487D-BC88-DEFAA87EA7C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8A125-60F7-4BBB-ACAB-E9916264A6B1}" type="datetimeFigureOut">
              <a:rPr lang="hu-HU" smtClean="0"/>
              <a:t>2016.03.01.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70839-F4D0-487D-BC88-DEFAA87EA7C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8A125-60F7-4BBB-ACAB-E9916264A6B1}" type="datetimeFigureOut">
              <a:rPr lang="hu-HU" smtClean="0"/>
              <a:t>2016.03.01.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70839-F4D0-487D-BC88-DEFAA87EA7C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8A125-60F7-4BBB-ACAB-E9916264A6B1}" type="datetimeFigureOut">
              <a:rPr lang="hu-HU" smtClean="0"/>
              <a:t>2016.03.01.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70839-F4D0-487D-BC88-DEFAA87EA7C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8A125-60F7-4BBB-ACAB-E9916264A6B1}" type="datetimeFigureOut">
              <a:rPr lang="hu-HU" smtClean="0"/>
              <a:t>2016.03.01.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70839-F4D0-487D-BC88-DEFAA87EA7C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8A125-60F7-4BBB-ACAB-E9916264A6B1}" type="datetimeFigureOut">
              <a:rPr lang="hu-HU" smtClean="0"/>
              <a:t>2016.03.01.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70839-F4D0-487D-BC88-DEFAA87EA7C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8A125-60F7-4BBB-ACAB-E9916264A6B1}" type="datetimeFigureOut">
              <a:rPr lang="hu-HU" smtClean="0"/>
              <a:t>2016.03.01.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70839-F4D0-487D-BC88-DEFAA87EA7C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8A125-60F7-4BBB-ACAB-E9916264A6B1}" type="datetimeFigureOut">
              <a:rPr lang="hu-HU" smtClean="0"/>
              <a:t>2016.03.01.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70839-F4D0-487D-BC88-DEFAA87EA7C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8A125-60F7-4BBB-ACAB-E9916264A6B1}" type="datetimeFigureOut">
              <a:rPr lang="hu-HU" smtClean="0"/>
              <a:t>2016.03.01.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70839-F4D0-487D-BC88-DEFAA87EA7C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18A125-60F7-4BBB-ACAB-E9916264A6B1}" type="datetimeFigureOut">
              <a:rPr lang="hu-HU" smtClean="0"/>
              <a:t>2016.03.01.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E70839-F4D0-487D-BC88-DEFAA87EA7C4}" type="slidenum">
              <a:rPr lang="hu-HU" smtClean="0"/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116633"/>
            <a:ext cx="7772400" cy="288031"/>
          </a:xfrm>
        </p:spPr>
        <p:txBody>
          <a:bodyPr>
            <a:noAutofit/>
          </a:bodyPr>
          <a:lstStyle/>
          <a:p>
            <a:r>
              <a:rPr lang="hu-HU" sz="3200" dirty="0" smtClean="0"/>
              <a:t>A bethleni konszolidáció I.</a:t>
            </a:r>
            <a:endParaRPr lang="hu-HU" sz="3200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79512" y="476672"/>
            <a:ext cx="8856984" cy="6264696"/>
          </a:xfrm>
        </p:spPr>
        <p:txBody>
          <a:bodyPr>
            <a:normAutofit fontScale="47500" lnSpcReduction="20000"/>
          </a:bodyPr>
          <a:lstStyle/>
          <a:p>
            <a:pPr algn="l">
              <a:lnSpc>
                <a:spcPct val="90000"/>
              </a:lnSpc>
              <a:buFont typeface="Arial" pitchFamily="34" charset="0"/>
              <a:buChar char="•"/>
            </a:pPr>
            <a:endParaRPr lang="hu-HU" dirty="0" smtClean="0">
              <a:solidFill>
                <a:schemeClr val="tx1"/>
              </a:solidFill>
            </a:endParaRPr>
          </a:p>
          <a:p>
            <a:pPr algn="l">
              <a:lnSpc>
                <a:spcPct val="90000"/>
              </a:lnSpc>
              <a:buFont typeface="Arial" pitchFamily="34" charset="0"/>
              <a:buChar char="•"/>
            </a:pPr>
            <a:r>
              <a:rPr lang="hu-HU" dirty="0" smtClean="0">
                <a:solidFill>
                  <a:schemeClr val="tx1"/>
                </a:solidFill>
              </a:rPr>
              <a:t>1920. jan., nemzetgyűlési választások: általános, titkos választójog megadásával nyer a Kisgazdapárt</a:t>
            </a:r>
          </a:p>
          <a:p>
            <a:pPr algn="l">
              <a:lnSpc>
                <a:spcPct val="90000"/>
              </a:lnSpc>
              <a:buFont typeface="Arial" pitchFamily="34" charset="0"/>
              <a:buChar char="•"/>
            </a:pPr>
            <a:r>
              <a:rPr lang="hu-HU" dirty="0" smtClean="0">
                <a:solidFill>
                  <a:schemeClr val="tx1"/>
                </a:solidFill>
              </a:rPr>
              <a:t>Horthy Miklós kormányzó (1920. márc.1-)</a:t>
            </a:r>
          </a:p>
          <a:p>
            <a:pPr algn="l">
              <a:lnSpc>
                <a:spcPct val="90000"/>
              </a:lnSpc>
              <a:buFont typeface="Arial" pitchFamily="34" charset="0"/>
              <a:buChar char="•"/>
            </a:pPr>
            <a:r>
              <a:rPr lang="hu-HU" u="sng" dirty="0" smtClean="0">
                <a:solidFill>
                  <a:schemeClr val="tx1"/>
                </a:solidFill>
              </a:rPr>
              <a:t>Államforma: </a:t>
            </a:r>
            <a:r>
              <a:rPr lang="hu-HU" dirty="0" smtClean="0">
                <a:solidFill>
                  <a:schemeClr val="tx1"/>
                </a:solidFill>
              </a:rPr>
              <a:t>király nélküli királyság</a:t>
            </a:r>
          </a:p>
          <a:p>
            <a:pPr algn="l">
              <a:lnSpc>
                <a:spcPct val="90000"/>
              </a:lnSpc>
              <a:buFont typeface="Arial" pitchFamily="34" charset="0"/>
              <a:buChar char="•"/>
            </a:pPr>
            <a:r>
              <a:rPr lang="hu-HU" dirty="0" smtClean="0">
                <a:solidFill>
                  <a:schemeClr val="tx1"/>
                </a:solidFill>
              </a:rPr>
              <a:t>A </a:t>
            </a:r>
            <a:r>
              <a:rPr lang="hu-HU" i="1" dirty="0" smtClean="0">
                <a:solidFill>
                  <a:schemeClr val="tx1"/>
                </a:solidFill>
              </a:rPr>
              <a:t>rendszer ellenforradalmi</a:t>
            </a:r>
            <a:r>
              <a:rPr lang="hu-HU" dirty="0" smtClean="0">
                <a:solidFill>
                  <a:schemeClr val="tx1"/>
                </a:solidFill>
              </a:rPr>
              <a:t>, konszolidálni kívánja a világháború előtti úri Magyarországot</a:t>
            </a:r>
          </a:p>
          <a:p>
            <a:pPr algn="l">
              <a:lnSpc>
                <a:spcPct val="90000"/>
              </a:lnSpc>
              <a:buFont typeface="Arial" pitchFamily="34" charset="0"/>
              <a:buChar char="•"/>
            </a:pPr>
            <a:r>
              <a:rPr lang="hu-HU" dirty="0" smtClean="0">
                <a:solidFill>
                  <a:schemeClr val="tx1"/>
                </a:solidFill>
              </a:rPr>
              <a:t>Ideológiája: Szent István-i állameszme, keresztény-nemzeti gondolatkör (keresztény=nem zsidó)</a:t>
            </a:r>
          </a:p>
          <a:p>
            <a:pPr algn="l">
              <a:lnSpc>
                <a:spcPct val="90000"/>
              </a:lnSpc>
              <a:buFont typeface="Arial" pitchFamily="34" charset="0"/>
              <a:buChar char="•"/>
            </a:pPr>
            <a:r>
              <a:rPr lang="hu-HU" b="1" dirty="0" smtClean="0">
                <a:solidFill>
                  <a:schemeClr val="tx1"/>
                </a:solidFill>
              </a:rPr>
              <a:t>Teleki Pál kormánya (1920-21)</a:t>
            </a:r>
            <a:br>
              <a:rPr lang="hu-HU" b="1" dirty="0" smtClean="0">
                <a:solidFill>
                  <a:schemeClr val="tx1"/>
                </a:solidFill>
              </a:rPr>
            </a:br>
            <a:r>
              <a:rPr lang="hu-HU" dirty="0" err="1" smtClean="0">
                <a:solidFill>
                  <a:schemeClr val="tx1"/>
                </a:solidFill>
              </a:rPr>
              <a:t>-földtörvény</a:t>
            </a:r>
            <a:r>
              <a:rPr lang="hu-HU" dirty="0" smtClean="0">
                <a:solidFill>
                  <a:schemeClr val="tx1"/>
                </a:solidFill>
              </a:rPr>
              <a:t> (mérsékelt földosztás		megmarad a nagybirtokrendszer és a nagybirtokosság politikai súlya)</a:t>
            </a:r>
            <a:br>
              <a:rPr lang="hu-HU" dirty="0" smtClean="0">
                <a:solidFill>
                  <a:schemeClr val="tx1"/>
                </a:solidFill>
              </a:rPr>
            </a:br>
            <a:r>
              <a:rPr lang="hu-HU" dirty="0" err="1" smtClean="0">
                <a:solidFill>
                  <a:schemeClr val="tx1"/>
                </a:solidFill>
              </a:rPr>
              <a:t>-</a:t>
            </a:r>
            <a:r>
              <a:rPr lang="hu-HU" b="1" i="1" dirty="0" err="1" smtClean="0">
                <a:solidFill>
                  <a:schemeClr val="tx1"/>
                </a:solidFill>
              </a:rPr>
              <a:t>numerus</a:t>
            </a:r>
            <a:r>
              <a:rPr lang="hu-HU" b="1" i="1" dirty="0" smtClean="0">
                <a:solidFill>
                  <a:schemeClr val="tx1"/>
                </a:solidFill>
              </a:rPr>
              <a:t> clausus (1920): tv.</a:t>
            </a:r>
            <a:r>
              <a:rPr lang="hu-HU" dirty="0" smtClean="0">
                <a:solidFill>
                  <a:schemeClr val="tx1"/>
                </a:solidFill>
              </a:rPr>
              <a:t> a zsidók közéleti szerepének korlátozásáról	TK. 180.o.térképvázlat</a:t>
            </a:r>
            <a:br>
              <a:rPr lang="hu-HU" dirty="0" smtClean="0">
                <a:solidFill>
                  <a:schemeClr val="tx1"/>
                </a:solidFill>
              </a:rPr>
            </a:br>
            <a:r>
              <a:rPr lang="hu-HU" dirty="0" smtClean="0">
                <a:solidFill>
                  <a:schemeClr val="tx1"/>
                </a:solidFill>
              </a:rPr>
              <a:t>Szempontok:</a:t>
            </a:r>
            <a:br>
              <a:rPr lang="hu-HU" dirty="0" smtClean="0">
                <a:solidFill>
                  <a:schemeClr val="tx1"/>
                </a:solidFill>
              </a:rPr>
            </a:br>
            <a:r>
              <a:rPr lang="hu-HU" dirty="0" err="1" smtClean="0">
                <a:solidFill>
                  <a:schemeClr val="tx1"/>
                </a:solidFill>
              </a:rPr>
              <a:t>--a</a:t>
            </a:r>
            <a:r>
              <a:rPr lang="hu-HU" dirty="0" smtClean="0">
                <a:solidFill>
                  <a:schemeClr val="tx1"/>
                </a:solidFill>
              </a:rPr>
              <a:t> Csonka-Magyarországba határokon túlról menekült magyarok </a:t>
            </a:r>
            <a:r>
              <a:rPr lang="hu-HU" dirty="0" err="1" smtClean="0">
                <a:solidFill>
                  <a:schemeClr val="tx1"/>
                </a:solidFill>
              </a:rPr>
              <a:t>munkaerőpiaci</a:t>
            </a:r>
            <a:r>
              <a:rPr lang="hu-HU" dirty="0" smtClean="0">
                <a:solidFill>
                  <a:schemeClr val="tx1"/>
                </a:solidFill>
              </a:rPr>
              <a:t> elhelyezése</a:t>
            </a:r>
            <a:br>
              <a:rPr lang="hu-HU" dirty="0" smtClean="0">
                <a:solidFill>
                  <a:schemeClr val="tx1"/>
                </a:solidFill>
              </a:rPr>
            </a:br>
            <a:r>
              <a:rPr lang="hu-HU" dirty="0" err="1" smtClean="0">
                <a:solidFill>
                  <a:schemeClr val="tx1"/>
                </a:solidFill>
              </a:rPr>
              <a:t>--a</a:t>
            </a:r>
            <a:r>
              <a:rPr lang="hu-HU" dirty="0" smtClean="0">
                <a:solidFill>
                  <a:schemeClr val="tx1"/>
                </a:solidFill>
              </a:rPr>
              <a:t> forradalmak idején „kompromittálódott” zsidók kiszorítása </a:t>
            </a:r>
            <a:r>
              <a:rPr lang="hu-HU" dirty="0" smtClean="0">
                <a:solidFill>
                  <a:schemeClr val="tx1"/>
                </a:solidFill>
              </a:rPr>
              <a:t>(vö. </a:t>
            </a:r>
            <a:r>
              <a:rPr lang="hu-HU" dirty="0" smtClean="0">
                <a:solidFill>
                  <a:schemeClr val="tx1"/>
                </a:solidFill>
              </a:rPr>
              <a:t>európai antiszemitizmus)</a:t>
            </a:r>
            <a:br>
              <a:rPr lang="hu-HU" dirty="0" smtClean="0">
                <a:solidFill>
                  <a:schemeClr val="tx1"/>
                </a:solidFill>
              </a:rPr>
            </a:br>
            <a:r>
              <a:rPr lang="hu-HU" dirty="0" smtClean="0">
                <a:solidFill>
                  <a:schemeClr val="tx1"/>
                </a:solidFill>
              </a:rPr>
              <a:t>	a felsőoktatásba csak létszámarányuknak megfelelő százalékban kerülhetnek be </a:t>
            </a:r>
            <a:br>
              <a:rPr lang="hu-HU" dirty="0" smtClean="0">
                <a:solidFill>
                  <a:schemeClr val="tx1"/>
                </a:solidFill>
              </a:rPr>
            </a:br>
            <a:r>
              <a:rPr lang="hu-HU" dirty="0" smtClean="0">
                <a:solidFill>
                  <a:schemeClr val="tx1"/>
                </a:solidFill>
              </a:rPr>
              <a:t>(a dualizmus korában jóval magasabb arányban végeztek egyetemet)</a:t>
            </a:r>
            <a:br>
              <a:rPr lang="hu-HU" dirty="0" smtClean="0">
                <a:solidFill>
                  <a:schemeClr val="tx1"/>
                </a:solidFill>
              </a:rPr>
            </a:br>
            <a:r>
              <a:rPr lang="hu-HU" dirty="0" err="1" smtClean="0">
                <a:solidFill>
                  <a:schemeClr val="tx1"/>
                </a:solidFill>
              </a:rPr>
              <a:t>--a</a:t>
            </a:r>
            <a:r>
              <a:rPr lang="hu-HU" dirty="0" smtClean="0">
                <a:solidFill>
                  <a:schemeClr val="tx1"/>
                </a:solidFill>
              </a:rPr>
              <a:t> „nemzethűség” is számít a beiskolázáskor</a:t>
            </a:r>
          </a:p>
          <a:p>
            <a:pPr algn="l">
              <a:lnSpc>
                <a:spcPct val="90000"/>
              </a:lnSpc>
              <a:buFont typeface="Arial" pitchFamily="34" charset="0"/>
              <a:buChar char="•"/>
            </a:pPr>
            <a:r>
              <a:rPr lang="hu-HU" dirty="0" smtClean="0">
                <a:solidFill>
                  <a:schemeClr val="tx1"/>
                </a:solidFill>
              </a:rPr>
              <a:t>IV. Károly két visszatérési kísérlete (1921)</a:t>
            </a:r>
            <a:br>
              <a:rPr lang="hu-HU" dirty="0" smtClean="0">
                <a:solidFill>
                  <a:schemeClr val="tx1"/>
                </a:solidFill>
              </a:rPr>
            </a:br>
            <a:r>
              <a:rPr lang="hu-HU" dirty="0" err="1" smtClean="0">
                <a:solidFill>
                  <a:schemeClr val="tx1"/>
                </a:solidFill>
              </a:rPr>
              <a:t>-az</a:t>
            </a:r>
            <a:r>
              <a:rPr lang="hu-HU" dirty="0" smtClean="0">
                <a:solidFill>
                  <a:schemeClr val="tx1"/>
                </a:solidFill>
              </a:rPr>
              <a:t> 1.kísérlet után távozik a Teleki-kormány (Teleki királybarát érzelmei kitudódtak)</a:t>
            </a:r>
          </a:p>
          <a:p>
            <a:pPr algn="l">
              <a:lnSpc>
                <a:spcPct val="90000"/>
              </a:lnSpc>
              <a:buFont typeface="Arial" pitchFamily="34" charset="0"/>
              <a:buChar char="•"/>
            </a:pPr>
            <a:r>
              <a:rPr lang="hu-HU" b="1" dirty="0" smtClean="0">
                <a:solidFill>
                  <a:schemeClr val="tx1"/>
                </a:solidFill>
              </a:rPr>
              <a:t>Bethlen-kormány (1921-31)</a:t>
            </a:r>
            <a:br>
              <a:rPr lang="hu-HU" b="1" dirty="0" smtClean="0">
                <a:solidFill>
                  <a:schemeClr val="tx1"/>
                </a:solidFill>
              </a:rPr>
            </a:br>
            <a:r>
              <a:rPr lang="hu-HU" dirty="0" err="1" smtClean="0">
                <a:solidFill>
                  <a:schemeClr val="tx1"/>
                </a:solidFill>
              </a:rPr>
              <a:t>-gazdasági</a:t>
            </a:r>
            <a:r>
              <a:rPr lang="hu-HU" dirty="0" smtClean="0">
                <a:solidFill>
                  <a:schemeClr val="tx1"/>
                </a:solidFill>
              </a:rPr>
              <a:t> struktúraváltás</a:t>
            </a:r>
            <a:br>
              <a:rPr lang="hu-HU" dirty="0" smtClean="0">
                <a:solidFill>
                  <a:schemeClr val="tx1"/>
                </a:solidFill>
              </a:rPr>
            </a:br>
            <a:r>
              <a:rPr lang="hu-HU" dirty="0" err="1" smtClean="0">
                <a:solidFill>
                  <a:schemeClr val="tx1"/>
                </a:solidFill>
              </a:rPr>
              <a:t>-népszövetségi</a:t>
            </a:r>
            <a:r>
              <a:rPr lang="hu-HU" dirty="0" smtClean="0">
                <a:solidFill>
                  <a:schemeClr val="tx1"/>
                </a:solidFill>
              </a:rPr>
              <a:t> kölcsön (1924)</a:t>
            </a:r>
            <a:br>
              <a:rPr lang="hu-HU" dirty="0" smtClean="0">
                <a:solidFill>
                  <a:schemeClr val="tx1"/>
                </a:solidFill>
              </a:rPr>
            </a:br>
            <a:r>
              <a:rPr lang="hu-HU" dirty="0" err="1" smtClean="0">
                <a:solidFill>
                  <a:schemeClr val="tx1"/>
                </a:solidFill>
              </a:rPr>
              <a:t>-Magyar</a:t>
            </a:r>
            <a:r>
              <a:rPr lang="hu-HU" dirty="0" smtClean="0">
                <a:solidFill>
                  <a:schemeClr val="tx1"/>
                </a:solidFill>
              </a:rPr>
              <a:t> Nemzeti Bank (1924) és pengő (1927)</a:t>
            </a:r>
          </a:p>
          <a:p>
            <a:pPr algn="l">
              <a:lnSpc>
                <a:spcPct val="90000"/>
              </a:lnSpc>
              <a:buFont typeface="Arial" pitchFamily="34" charset="0"/>
              <a:buChar char="•"/>
            </a:pPr>
            <a:r>
              <a:rPr lang="hu-HU" i="1" dirty="0" smtClean="0">
                <a:solidFill>
                  <a:schemeClr val="tx1"/>
                </a:solidFill>
              </a:rPr>
              <a:t>Társadalmi-politikai konszolidáció: </a:t>
            </a:r>
            <a:r>
              <a:rPr lang="hu-HU" b="1" dirty="0" err="1" smtClean="0">
                <a:solidFill>
                  <a:schemeClr val="tx1"/>
                </a:solidFill>
              </a:rPr>
              <a:t>Bethlen-Peyer-paktum</a:t>
            </a:r>
            <a:r>
              <a:rPr lang="hu-HU" b="1" dirty="0" smtClean="0">
                <a:solidFill>
                  <a:schemeClr val="tx1"/>
                </a:solidFill>
              </a:rPr>
              <a:t> (1921</a:t>
            </a:r>
            <a:r>
              <a:rPr lang="hu-HU" dirty="0" smtClean="0">
                <a:solidFill>
                  <a:schemeClr val="tx1"/>
                </a:solidFill>
              </a:rPr>
              <a:t>)—megállapodás a szociáldemokratákkal</a:t>
            </a:r>
            <a:br>
              <a:rPr lang="hu-HU" dirty="0" smtClean="0">
                <a:solidFill>
                  <a:schemeClr val="tx1"/>
                </a:solidFill>
              </a:rPr>
            </a:br>
            <a:r>
              <a:rPr lang="hu-HU" dirty="0" err="1" smtClean="0">
                <a:solidFill>
                  <a:schemeClr val="tx1"/>
                </a:solidFill>
              </a:rPr>
              <a:t>--a</a:t>
            </a:r>
            <a:r>
              <a:rPr lang="hu-HU" dirty="0" smtClean="0">
                <a:solidFill>
                  <a:schemeClr val="tx1"/>
                </a:solidFill>
              </a:rPr>
              <a:t> </a:t>
            </a:r>
            <a:r>
              <a:rPr lang="hu-HU" dirty="0" err="1" smtClean="0">
                <a:solidFill>
                  <a:schemeClr val="tx1"/>
                </a:solidFill>
              </a:rPr>
              <a:t>szoc.demokraták</a:t>
            </a:r>
            <a:r>
              <a:rPr lang="hu-HU" dirty="0" smtClean="0">
                <a:solidFill>
                  <a:schemeClr val="tx1"/>
                </a:solidFill>
              </a:rPr>
              <a:t> törvényesen működhetnek, de nem szervezkedhetnek a közalkalmazottak, </a:t>
            </a:r>
            <a:r>
              <a:rPr lang="hu-HU" dirty="0" err="1" smtClean="0">
                <a:solidFill>
                  <a:schemeClr val="tx1"/>
                </a:solidFill>
              </a:rPr>
              <a:t>mg.-i</a:t>
            </a:r>
            <a:r>
              <a:rPr lang="hu-HU" dirty="0" smtClean="0">
                <a:solidFill>
                  <a:schemeClr val="tx1"/>
                </a:solidFill>
              </a:rPr>
              <a:t> munkások körében</a:t>
            </a:r>
            <a:br>
              <a:rPr lang="hu-HU" dirty="0" smtClean="0">
                <a:solidFill>
                  <a:schemeClr val="tx1"/>
                </a:solidFill>
              </a:rPr>
            </a:br>
            <a:r>
              <a:rPr lang="hu-HU" dirty="0" err="1" smtClean="0">
                <a:solidFill>
                  <a:schemeClr val="tx1"/>
                </a:solidFill>
              </a:rPr>
              <a:t>--nem</a:t>
            </a:r>
            <a:r>
              <a:rPr lang="hu-HU" dirty="0" smtClean="0">
                <a:solidFill>
                  <a:schemeClr val="tx1"/>
                </a:solidFill>
              </a:rPr>
              <a:t> tarthatnak fenn kapcsolatot az </a:t>
            </a:r>
            <a:r>
              <a:rPr lang="hu-HU" dirty="0">
                <a:solidFill>
                  <a:schemeClr val="tx1"/>
                </a:solidFill>
              </a:rPr>
              <a:t>i</a:t>
            </a:r>
            <a:r>
              <a:rPr lang="hu-HU" dirty="0" smtClean="0">
                <a:solidFill>
                  <a:schemeClr val="tx1"/>
                </a:solidFill>
              </a:rPr>
              <a:t>llegalitásba kényszerített kommunista párttal</a:t>
            </a:r>
            <a:br>
              <a:rPr lang="hu-HU" dirty="0" smtClean="0">
                <a:solidFill>
                  <a:schemeClr val="tx1"/>
                </a:solidFill>
              </a:rPr>
            </a:br>
            <a:r>
              <a:rPr lang="hu-HU" dirty="0" err="1" smtClean="0">
                <a:solidFill>
                  <a:schemeClr val="tx1"/>
                </a:solidFill>
              </a:rPr>
              <a:t>-</a:t>
            </a:r>
            <a:r>
              <a:rPr lang="hu-HU" b="1" dirty="0" err="1" smtClean="0">
                <a:solidFill>
                  <a:schemeClr val="tx1"/>
                </a:solidFill>
              </a:rPr>
              <a:t>Egységes</a:t>
            </a:r>
            <a:r>
              <a:rPr lang="hu-HU" b="1" dirty="0" smtClean="0">
                <a:solidFill>
                  <a:schemeClr val="tx1"/>
                </a:solidFill>
              </a:rPr>
              <a:t> Párt (1922): </a:t>
            </a:r>
            <a:r>
              <a:rPr lang="hu-HU" dirty="0" smtClean="0">
                <a:solidFill>
                  <a:schemeClr val="tx1"/>
                </a:solidFill>
              </a:rPr>
              <a:t>Kisgazdapárt+Keresztény Nemzeti Egyesülés Pártja (KNEP)</a:t>
            </a:r>
            <a:br>
              <a:rPr lang="hu-HU" dirty="0" smtClean="0">
                <a:solidFill>
                  <a:schemeClr val="tx1"/>
                </a:solidFill>
              </a:rPr>
            </a:br>
            <a:r>
              <a:rPr lang="hu-HU" dirty="0" err="1" smtClean="0">
                <a:solidFill>
                  <a:schemeClr val="tx1"/>
                </a:solidFill>
              </a:rPr>
              <a:t>--lényegében</a:t>
            </a:r>
            <a:r>
              <a:rPr lang="hu-HU" dirty="0" smtClean="0">
                <a:solidFill>
                  <a:schemeClr val="tx1"/>
                </a:solidFill>
              </a:rPr>
              <a:t> a kisgazdák visszaszorítása</a:t>
            </a:r>
          </a:p>
          <a:p>
            <a:pPr algn="l">
              <a:lnSpc>
                <a:spcPct val="90000"/>
              </a:lnSpc>
            </a:pPr>
            <a:r>
              <a:rPr lang="hu-HU" dirty="0" err="1" smtClean="0">
                <a:solidFill>
                  <a:schemeClr val="tx1"/>
                </a:solidFill>
              </a:rPr>
              <a:t>-</a:t>
            </a:r>
            <a:r>
              <a:rPr lang="hu-HU" b="1" dirty="0" err="1" smtClean="0">
                <a:solidFill>
                  <a:schemeClr val="tx1"/>
                </a:solidFill>
              </a:rPr>
              <a:t>Új</a:t>
            </a:r>
            <a:r>
              <a:rPr lang="hu-HU" b="1" dirty="0" smtClean="0">
                <a:solidFill>
                  <a:schemeClr val="tx1"/>
                </a:solidFill>
              </a:rPr>
              <a:t> választójogi rendelet (1922), majd tv. </a:t>
            </a:r>
            <a:r>
              <a:rPr lang="hu-HU" dirty="0" smtClean="0">
                <a:solidFill>
                  <a:schemeClr val="tx1"/>
                </a:solidFill>
              </a:rPr>
              <a:t>(a választójog szűkítése, nők esetében pl.)</a:t>
            </a:r>
            <a:r>
              <a:rPr lang="hu-HU" b="1" dirty="0" smtClean="0">
                <a:solidFill>
                  <a:schemeClr val="tx1"/>
                </a:solidFill>
              </a:rPr>
              <a:t/>
            </a:r>
            <a:br>
              <a:rPr lang="hu-HU" b="1" dirty="0" smtClean="0">
                <a:solidFill>
                  <a:schemeClr val="tx1"/>
                </a:solidFill>
              </a:rPr>
            </a:br>
            <a:r>
              <a:rPr lang="hu-HU" dirty="0" err="1" smtClean="0">
                <a:solidFill>
                  <a:schemeClr val="tx1"/>
                </a:solidFill>
              </a:rPr>
              <a:t>--</a:t>
            </a:r>
            <a:r>
              <a:rPr lang="hu-HU" dirty="0" err="1" smtClean="0">
                <a:solidFill>
                  <a:schemeClr val="tx1"/>
                </a:solidFill>
              </a:rPr>
              <a:t>a</a:t>
            </a:r>
            <a:r>
              <a:rPr lang="hu-HU" dirty="0" smtClean="0">
                <a:solidFill>
                  <a:schemeClr val="tx1"/>
                </a:solidFill>
              </a:rPr>
              <a:t> vidéki szavazó nyíltan szavaz, így a kormány nem buktatható		</a:t>
            </a:r>
            <a:br>
              <a:rPr lang="hu-HU" dirty="0" smtClean="0">
                <a:solidFill>
                  <a:schemeClr val="tx1"/>
                </a:solidFill>
              </a:rPr>
            </a:br>
            <a:r>
              <a:rPr lang="hu-HU" dirty="0" smtClean="0">
                <a:solidFill>
                  <a:schemeClr val="tx1"/>
                </a:solidFill>
              </a:rPr>
              <a:t>	nincs parlamenti váltógazdaság, </a:t>
            </a:r>
            <a:r>
              <a:rPr lang="hu-HU" u="sng" dirty="0" smtClean="0">
                <a:solidFill>
                  <a:schemeClr val="tx1"/>
                </a:solidFill>
              </a:rPr>
              <a:t>korlátozott parlamentáris rendszer</a:t>
            </a:r>
            <a:r>
              <a:rPr lang="hu-HU" dirty="0" smtClean="0">
                <a:solidFill>
                  <a:schemeClr val="tx1"/>
                </a:solidFill>
              </a:rPr>
              <a:t> működik (Atlasz 48 b)</a:t>
            </a:r>
            <a:r>
              <a:rPr lang="hu-HU" b="1" dirty="0" smtClean="0">
                <a:solidFill>
                  <a:schemeClr val="tx1"/>
                </a:solidFill>
              </a:rPr>
              <a:t/>
            </a:r>
            <a:br>
              <a:rPr lang="hu-HU" b="1" dirty="0" smtClean="0">
                <a:solidFill>
                  <a:schemeClr val="tx1"/>
                </a:solidFill>
              </a:rPr>
            </a:br>
            <a:r>
              <a:rPr lang="hu-HU" dirty="0" smtClean="0">
                <a:solidFill>
                  <a:schemeClr val="tx1"/>
                </a:solidFill>
              </a:rPr>
              <a:t>-A felsőház visszaállítása (2x visszaküldhet </a:t>
            </a:r>
            <a:r>
              <a:rPr lang="hu-HU" dirty="0" err="1" smtClean="0">
                <a:solidFill>
                  <a:schemeClr val="tx1"/>
                </a:solidFill>
              </a:rPr>
              <a:t>tv.javaslatokat</a:t>
            </a:r>
            <a:r>
              <a:rPr lang="hu-HU" dirty="0" smtClean="0">
                <a:solidFill>
                  <a:schemeClr val="tx1"/>
                </a:solidFill>
              </a:rPr>
              <a:t>)</a:t>
            </a:r>
            <a:endParaRPr lang="hu-HU" b="1" i="1" u="sng" dirty="0" smtClean="0">
              <a:solidFill>
                <a:schemeClr val="tx1"/>
              </a:solidFill>
            </a:endParaRPr>
          </a:p>
          <a:p>
            <a:endParaRPr lang="hu-HU" dirty="0"/>
          </a:p>
        </p:txBody>
      </p:sp>
      <p:sp>
        <p:nvSpPr>
          <p:cNvPr id="4" name="Jobbra nyíl 3"/>
          <p:cNvSpPr/>
          <p:nvPr/>
        </p:nvSpPr>
        <p:spPr>
          <a:xfrm>
            <a:off x="467544" y="2852936"/>
            <a:ext cx="504056" cy="1440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6" name="Jobbra nyíl 5"/>
          <p:cNvSpPr/>
          <p:nvPr/>
        </p:nvSpPr>
        <p:spPr>
          <a:xfrm flipV="1">
            <a:off x="2987824" y="1916832"/>
            <a:ext cx="864096" cy="7200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7" name="Jobbra nyíl 6"/>
          <p:cNvSpPr/>
          <p:nvPr/>
        </p:nvSpPr>
        <p:spPr>
          <a:xfrm>
            <a:off x="395536" y="5805264"/>
            <a:ext cx="576064" cy="7200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80</TotalTime>
  <Words>62</Words>
  <Application>Microsoft Office PowerPoint</Application>
  <PresentationFormat>Diavetítés a képernyőre (4:3 oldalarány)</PresentationFormat>
  <Paragraphs>12</Paragraphs>
  <Slides>1</Slides>
  <Notes>0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1</vt:i4>
      </vt:variant>
    </vt:vector>
  </HeadingPairs>
  <TitlesOfParts>
    <vt:vector size="2" baseType="lpstr">
      <vt:lpstr>Office-téma</vt:lpstr>
      <vt:lpstr>A bethleni konszolidáció I.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bethleni konszolidáció I.</dc:title>
  <dc:creator>konyvtar1</dc:creator>
  <cp:lastModifiedBy>konyvtar1</cp:lastModifiedBy>
  <cp:revision>9</cp:revision>
  <dcterms:created xsi:type="dcterms:W3CDTF">2016-03-01T14:38:21Z</dcterms:created>
  <dcterms:modified xsi:type="dcterms:W3CDTF">2016-03-01T15:59:16Z</dcterms:modified>
</cp:coreProperties>
</file>